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49" r:id="rId2"/>
    <p:sldId id="350" r:id="rId3"/>
    <p:sldId id="375" r:id="rId4"/>
    <p:sldId id="378" r:id="rId5"/>
    <p:sldId id="359" r:id="rId6"/>
    <p:sldId id="376" r:id="rId7"/>
    <p:sldId id="377" r:id="rId8"/>
    <p:sldId id="381" r:id="rId9"/>
    <p:sldId id="379" r:id="rId10"/>
    <p:sldId id="380" r:id="rId11"/>
    <p:sldId id="371" r:id="rId12"/>
    <p:sldId id="373" r:id="rId13"/>
    <p:sldId id="374" r:id="rId14"/>
    <p:sldId id="370" r:id="rId15"/>
    <p:sldId id="383" r:id="rId16"/>
    <p:sldId id="384" r:id="rId17"/>
    <p:sldId id="385" r:id="rId18"/>
    <p:sldId id="386" r:id="rId19"/>
    <p:sldId id="390" r:id="rId20"/>
    <p:sldId id="387" r:id="rId21"/>
    <p:sldId id="388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364" r:id="rId36"/>
    <p:sldId id="358" r:id="rId37"/>
    <p:sldId id="382" r:id="rId38"/>
    <p:sldId id="366" r:id="rId39"/>
    <p:sldId id="395" r:id="rId40"/>
    <p:sldId id="393" r:id="rId41"/>
    <p:sldId id="399" r:id="rId42"/>
    <p:sldId id="401" r:id="rId43"/>
    <p:sldId id="402" r:id="rId44"/>
    <p:sldId id="394" r:id="rId45"/>
  </p:sldIdLst>
  <p:sldSz cx="12192000" cy="6858000"/>
  <p:notesSz cx="6858000" cy="9144000"/>
  <p:embeddedFontLst>
    <p:embeddedFont>
      <p:font typeface="배찌체" panose="00000500000000000000" pitchFamily="2" charset="-127"/>
      <p:regular r:id="rId48"/>
    </p:embeddedFont>
    <p:embeddedFont>
      <p:font typeface="배달의민족 연성" panose="020B0600000101010101" pitchFamily="50" charset="-127"/>
      <p:regular r:id="rId49"/>
    </p:embeddedFont>
    <p:embeddedFont>
      <p:font typeface="배달의민족 주아" panose="02020603020101020101" pitchFamily="18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FF"/>
    <a:srgbClr val="FFDCDC"/>
    <a:srgbClr val="F2C8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4657" autoAdjust="0"/>
  </p:normalViewPr>
  <p:slideViewPr>
    <p:cSldViewPr snapToGrid="0">
      <p:cViewPr varScale="1">
        <p:scale>
          <a:sx n="109" d="100"/>
          <a:sy n="109" d="100"/>
        </p:scale>
        <p:origin x="774" y="108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2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33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32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83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29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73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516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70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3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19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52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283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981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68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59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713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95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5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4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09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69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91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3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053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74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76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730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838877"/>
            <a:ext cx="3960000" cy="951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102" y="267722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2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213756" y="6398310"/>
            <a:ext cx="6755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Among%20Us" TargetMode="External"/><Relationship Id="rId2" Type="http://schemas.openxmlformats.org/officeDocument/2006/relationships/hyperlink" Target="https://librewiki.net/wiki/%EB%A7%88%ED%94%BC%EC%95%84_4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ch.tv/videos/97604802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ernalreturn.fandom.com/ko/wiki/%EC%9E%A5%EB%AF%B8%EC%B9%BC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pPr/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42226" y="1170994"/>
            <a:ext cx="372826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라스트 원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</a:t>
            </a:r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Last One&gt;</a:t>
            </a:r>
            <a:endParaRPr lang="en-US" altLang="ko-KR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2618545" y="3604845"/>
            <a:ext cx="5992055" cy="1113737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어딘지 모를 장소를 벗어나기 위하여</a:t>
            </a:r>
            <a:endParaRPr lang="en-US" altLang="ko-KR" sz="200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</a:t>
            </a:r>
            <a:r>
              <a:rPr lang="en-US" altLang="ko-KR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인이 되어야 하는 추리</a:t>
            </a:r>
            <a:r>
              <a:rPr lang="en-US" altLang="ko-KR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 게임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9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게임 플레이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>
                <a:solidFill>
                  <a:prstClr val="black"/>
                </a:solidFill>
              </a:rPr>
              <a:t>(2) </a:t>
            </a:r>
            <a:r>
              <a:rPr lang="ko-KR" altLang="en-US" sz="2000" dirty="0" smtClean="0">
                <a:solidFill>
                  <a:prstClr val="black"/>
                </a:solidFill>
              </a:rPr>
              <a:t>시간 흐름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1665892" y="1334333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생존자는 시체 발견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7052594" y="1281698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제작한 아이템으로 범인 찾기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3"/>
          <p:cNvSpPr/>
          <p:nvPr/>
        </p:nvSpPr>
        <p:spPr>
          <a:xfrm>
            <a:off x="1519946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회의를 통한 범인 찾기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7052594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인이 승리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6057063" y="2544802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07027" y="5254138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6057062" y="5254139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어몽어스 벤트 공략! 임포스터를 더 완벽하게 하는 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88" y="2029575"/>
            <a:ext cx="317840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어몽어스 벤트 공략! 임포스터를 더 완벽하게 하는 법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7" r="2663"/>
          <a:stretch/>
        </p:blipFill>
        <p:spPr bwMode="auto">
          <a:xfrm>
            <a:off x="7248271" y="4738910"/>
            <a:ext cx="324728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어몽어스 벤트 공략! 임포스터를 더 완벽하게 하는 법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" r="3852"/>
          <a:stretch/>
        </p:blipFill>
        <p:spPr bwMode="auto">
          <a:xfrm>
            <a:off x="7248271" y="2029575"/>
            <a:ext cx="320864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post-phinf.pstatic.net/MjAyMDA3MzBfMTUg/MDAxNTk2MDc5Nzc0NjY5.UIHhEe7XEo2KUTaJP1K_EpL6_u1ZGBLA7rkai-sn4oEg.KtPu7Awo3VDOCORIfqaHRAfNmmJ89A8VsN61PT_OjS4g.JPEG/5.jpg?type=w1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92" y="473891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035086" y="379918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리포트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6907" y="379918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CCTV&gt;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36907" y="651513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승리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35086" y="653349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회의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02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3"/>
          <p:cNvSpPr/>
          <p:nvPr/>
        </p:nvSpPr>
        <p:spPr>
          <a:xfrm>
            <a:off x="6512595" y="3278206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추리를 통하여 범인을 색출한 뒤 처형을 통한 처치</a:t>
            </a:r>
          </a:p>
        </p:txBody>
      </p:sp>
      <p:sp>
        <p:nvSpPr>
          <p:cNvPr id="18" name="사각형: 둥근 모서리 13"/>
          <p:cNvSpPr/>
          <p:nvPr/>
        </p:nvSpPr>
        <p:spPr>
          <a:xfrm>
            <a:off x="6512595" y="4610278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잘못된 추리로 무고한 생존자를 지목 시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 무효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플레이어 처치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처치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548500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처치</a:t>
            </a:r>
          </a:p>
        </p:txBody>
      </p:sp>
      <p:sp>
        <p:nvSpPr>
          <p:cNvPr id="10" name="사각형: 둥근 모서리 13"/>
          <p:cNvSpPr/>
          <p:nvPr/>
        </p:nvSpPr>
        <p:spPr>
          <a:xfrm>
            <a:off x="908500" y="3278206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 도구를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제작하여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생존자를 처치</a:t>
            </a:r>
          </a:p>
        </p:txBody>
      </p:sp>
      <p:sp>
        <p:nvSpPr>
          <p:cNvPr id="11" name="사각형: 둥근 모서리 13"/>
          <p:cNvSpPr/>
          <p:nvPr/>
        </p:nvSpPr>
        <p:spPr>
          <a:xfrm>
            <a:off x="908500" y="4610278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시체가 된 생존자를 </a:t>
            </a:r>
            <a:r>
              <a:rPr lang="ko-KR" altLang="en-US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파밍하여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획득한 도구로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생존자를 처치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152595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 처치</a:t>
            </a:r>
          </a:p>
        </p:txBody>
      </p:sp>
    </p:spTree>
    <p:extLst>
      <p:ext uri="{BB962C8B-B14F-4D97-AF65-F5344CB8AC3E}">
        <p14:creationId xmlns:p14="http://schemas.microsoft.com/office/powerpoint/2010/main" val="41032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93790"/>
              </p:ext>
            </p:extLst>
          </p:nvPr>
        </p:nvGraphicFramePr>
        <p:xfrm>
          <a:off x="672910" y="1321544"/>
          <a:ext cx="10800001" cy="4814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80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295055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0924732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750985"/>
                    </a:ext>
                  </a:extLst>
                </a:gridCol>
                <a:gridCol w="4548236">
                  <a:extLst>
                    <a:ext uri="{9D8B030D-6E8A-4147-A177-3AD203B41FA5}">
                      <a16:colId xmlns:a16="http://schemas.microsoft.com/office/drawing/2014/main" val="2239141641"/>
                    </a:ext>
                  </a:extLst>
                </a:gridCol>
              </a:tblGrid>
              <a:tr h="461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개요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능력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52729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난이도가 높은 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극상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272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39942"/>
                  </a:ext>
                </a:extLst>
              </a:tr>
              <a:tr h="52729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난이도가 보통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272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76055"/>
                  </a:ext>
                </a:extLst>
              </a:tr>
              <a:tr h="5272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난이도가 낮은 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5272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35320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없이 사용할 수 있는 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극상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727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플레이어 처치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(2) </a:t>
            </a:r>
            <a:r>
              <a:rPr lang="ko-KR" altLang="en-US" sz="2000" dirty="0"/>
              <a:t>처치 </a:t>
            </a:r>
            <a:r>
              <a:rPr lang="ko-KR" altLang="en-US" sz="2000" dirty="0" smtClean="0"/>
              <a:t>도구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0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604927"/>
              </p:ext>
            </p:extLst>
          </p:nvPr>
        </p:nvGraphicFramePr>
        <p:xfrm>
          <a:off x="672910" y="1321544"/>
          <a:ext cx="10800000" cy="4814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0549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905499">
                  <a:extLst>
                    <a:ext uri="{9D8B030D-6E8A-4147-A177-3AD203B41FA5}">
                      <a16:colId xmlns:a16="http://schemas.microsoft.com/office/drawing/2014/main" val="3524556458"/>
                    </a:ext>
                  </a:extLst>
                </a:gridCol>
                <a:gridCol w="1069176">
                  <a:extLst>
                    <a:ext uri="{9D8B030D-6E8A-4147-A177-3AD203B41FA5}">
                      <a16:colId xmlns:a16="http://schemas.microsoft.com/office/drawing/2014/main" val="2239141641"/>
                    </a:ext>
                  </a:extLst>
                </a:gridCol>
                <a:gridCol w="4805410">
                  <a:extLst>
                    <a:ext uri="{9D8B030D-6E8A-4147-A177-3AD203B41FA5}">
                      <a16:colId xmlns:a16="http://schemas.microsoft.com/office/drawing/2014/main" val="640782860"/>
                    </a:ext>
                  </a:extLst>
                </a:gridCol>
              </a:tblGrid>
              <a:tr h="461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스마트 폭탄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폭탄을 한 방에 배치할 수 있다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방에 생존자가 들어오면 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뒤에 폭발한다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폭발 시 방에 있는 모든 생존자에게 데미지를 부여한다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독침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중독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독침에 공격을 받은 생존자는 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매 초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데미지를 받는다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중독은 특정 약으로 치료할 수 있다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플라즈마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소드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화상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플라즈마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소드에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공격을 받은 생존자는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간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데미지를 받는다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장미칼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암살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백 어택 시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 데미지 증가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플레이어 처치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(3) </a:t>
            </a:r>
            <a:r>
              <a:rPr lang="ko-KR" altLang="en-US" sz="2000" dirty="0" smtClean="0"/>
              <a:t>도구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247" y="5166017"/>
            <a:ext cx="1206000" cy="7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1862938"/>
            <a:ext cx="1233630" cy="7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247" y="4037010"/>
            <a:ext cx="1215286" cy="7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373" y="2949974"/>
            <a:ext cx="1295034" cy="7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57625" y="2569503"/>
            <a:ext cx="1405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스마트폭탄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9409" y="3664002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독침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95700" y="4750929"/>
            <a:ext cx="1567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플라즈마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소드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49409" y="5875041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장미칼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3"/>
          <p:cNvSpPr/>
          <p:nvPr/>
        </p:nvSpPr>
        <p:spPr>
          <a:xfrm>
            <a:off x="589084" y="2499224"/>
            <a:ext cx="10524393" cy="1224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3"/>
          <p:cNvSpPr/>
          <p:nvPr/>
        </p:nvSpPr>
        <p:spPr>
          <a:xfrm>
            <a:off x="589084" y="3851339"/>
            <a:ext cx="10524393" cy="2390795"/>
          </a:xfrm>
          <a:prstGeom prst="roundRect">
            <a:avLst>
              <a:gd name="adj" fmla="val 1730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589084" y="1193181"/>
            <a:ext cx="10524393" cy="1224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플레이어 처치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(4) </a:t>
            </a:r>
            <a:r>
              <a:rPr lang="ko-KR" altLang="en-US" sz="2000" dirty="0" smtClean="0">
                <a:solidFill>
                  <a:srgbClr val="0070C0"/>
                </a:solidFill>
              </a:rPr>
              <a:t>예외 상황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801361" y="153834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미숙한 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801361" y="2779375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몰려다니는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801361" y="4303976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눈치만 보는 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801361" y="5095274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합의된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13"/>
          <p:cNvSpPr/>
          <p:nvPr/>
        </p:nvSpPr>
        <p:spPr>
          <a:xfrm>
            <a:off x="4077074" y="1287009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 도구를 빠르게 만들지 못하여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처치가 나오지 않는 상황 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13"/>
          <p:cNvSpPr/>
          <p:nvPr/>
        </p:nvSpPr>
        <p:spPr>
          <a:xfrm>
            <a:off x="4077074" y="2585654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플레이어들이 몰려다니느라 처치를 할 수 없는 상황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사각형: 둥근 모서리 13"/>
          <p:cNvSpPr/>
          <p:nvPr/>
        </p:nvSpPr>
        <p:spPr>
          <a:xfrm>
            <a:off x="4077074" y="3918766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서로 눈치만 보느라 처치가 나오지 않는 상황</a:t>
            </a:r>
          </a:p>
        </p:txBody>
      </p:sp>
      <p:sp>
        <p:nvSpPr>
          <p:cNvPr id="26" name="사각형: 둥근 모서리 13"/>
          <p:cNvSpPr/>
          <p:nvPr/>
        </p:nvSpPr>
        <p:spPr>
          <a:xfrm>
            <a:off x="4077074" y="4442635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전 서로 합의하에 처치가 나오지 않는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3"/>
          <p:cNvSpPr/>
          <p:nvPr/>
        </p:nvSpPr>
        <p:spPr>
          <a:xfrm>
            <a:off x="4077074" y="1834966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DCDC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시간 경과 후 랜덤 위치에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완성 아이템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4077074" y="5024851"/>
            <a:ext cx="6480000" cy="1109783"/>
          </a:xfrm>
          <a:prstGeom prst="roundRect">
            <a:avLst>
              <a:gd name="adj" fmla="val 37160"/>
            </a:avLst>
          </a:prstGeom>
          <a:solidFill>
            <a:srgbClr val="DCDC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시간 경과 후 랜덤 플레이어 강제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킬러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지정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킬러로 지정되면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티어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무기 부여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킬러는 일정 시간 내에 처치를 해야하고 하지 않으면 자동 탈락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4077074" y="3133611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DCDC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내에 시간 경과를 두어 저녁 시간엔 각자 방으로 돌아가도록 설계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9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플레이어 직업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직업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5" name="사각형: 둥근 모서리 13"/>
          <p:cNvSpPr/>
          <p:nvPr/>
        </p:nvSpPr>
        <p:spPr>
          <a:xfrm>
            <a:off x="548500" y="193186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 보조형 직업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13"/>
          <p:cNvSpPr/>
          <p:nvPr/>
        </p:nvSpPr>
        <p:spPr>
          <a:xfrm>
            <a:off x="548500" y="306868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보조형 직업</a:t>
            </a:r>
          </a:p>
        </p:txBody>
      </p:sp>
      <p:sp>
        <p:nvSpPr>
          <p:cNvPr id="27" name="사각형: 둥근 모서리 13"/>
          <p:cNvSpPr/>
          <p:nvPr/>
        </p:nvSpPr>
        <p:spPr>
          <a:xfrm>
            <a:off x="548500" y="420714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생존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보조형 직업</a:t>
            </a:r>
          </a:p>
        </p:txBody>
      </p:sp>
      <p:sp>
        <p:nvSpPr>
          <p:cNvPr id="29" name="사각형: 둥근 모서리 13"/>
          <p:cNvSpPr/>
          <p:nvPr/>
        </p:nvSpPr>
        <p:spPr>
          <a:xfrm>
            <a:off x="3762480" y="1931862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플레이어를 처치하는데 도움이 되는 스킬을 보유한 직업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13"/>
          <p:cNvSpPr/>
          <p:nvPr/>
        </p:nvSpPr>
        <p:spPr>
          <a:xfrm>
            <a:off x="3762480" y="3068680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플레이어를 처치한 범인을 찾는데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도움이 되는 스킬을 보유한 직업</a:t>
            </a:r>
          </a:p>
        </p:txBody>
      </p:sp>
      <p:sp>
        <p:nvSpPr>
          <p:cNvPr id="31" name="사각형: 둥근 모서리 13"/>
          <p:cNvSpPr/>
          <p:nvPr/>
        </p:nvSpPr>
        <p:spPr>
          <a:xfrm>
            <a:off x="3762480" y="4207142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플레이어의 공격으로부터 스스로를 보호하는데 도움이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되는 스킬을 보유한 직업</a:t>
            </a:r>
          </a:p>
        </p:txBody>
      </p:sp>
    </p:spTree>
    <p:extLst>
      <p:ext uri="{BB962C8B-B14F-4D97-AF65-F5344CB8AC3E}">
        <p14:creationId xmlns:p14="http://schemas.microsoft.com/office/powerpoint/2010/main" val="118039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플레이어 </a:t>
            </a:r>
            <a:r>
              <a:rPr lang="ko-KR" altLang="en-US" dirty="0" smtClean="0"/>
              <a:t>직업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(2) </a:t>
            </a:r>
            <a:r>
              <a:rPr lang="ko-KR" altLang="en-US" sz="2000" dirty="0" smtClean="0"/>
              <a:t>처치 보조형 직업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952043"/>
              </p:ext>
            </p:extLst>
          </p:nvPr>
        </p:nvGraphicFramePr>
        <p:xfrm>
          <a:off x="3071013" y="1364413"/>
          <a:ext cx="6046611" cy="2872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2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38528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258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플레이어를 처치하는데 도움이 되는 스킬을 보유한 직업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직접적으로 무기를 사용하는 직업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또는 누군가에게 부정적인 직업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사냥꾼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궁수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마피아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강도 등등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19" name="사각형: 둥근 모서리 13"/>
          <p:cNvSpPr/>
          <p:nvPr/>
        </p:nvSpPr>
        <p:spPr>
          <a:xfrm>
            <a:off x="592461" y="4738417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사냥꾼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사냥 본능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3"/>
          <p:cNvSpPr/>
          <p:nvPr/>
        </p:nvSpPr>
        <p:spPr>
          <a:xfrm>
            <a:off x="592461" y="5477215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강도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훔치기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3806441" y="4738417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체력에 피해를 입은 생존자의 대략적인 방향을 알 수 있다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사각형: 둥근 모서리 13"/>
          <p:cNvSpPr/>
          <p:nvPr/>
        </p:nvSpPr>
        <p:spPr>
          <a:xfrm>
            <a:off x="3806441" y="5477215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자신이 처치한 플레이어의 소지품 중 하나를 가져올 수 있다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0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플레이어 직업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(3) </a:t>
            </a:r>
            <a:r>
              <a:rPr lang="ko-KR" altLang="en-US" sz="2000" dirty="0" smtClean="0"/>
              <a:t>추리 보조형 직업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1517"/>
              </p:ext>
            </p:extLst>
          </p:nvPr>
        </p:nvGraphicFramePr>
        <p:xfrm>
          <a:off x="3071013" y="1364413"/>
          <a:ext cx="6046611" cy="2872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2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38528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258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플레이어를 처치한 범인을 찾는데                                        도움이 되는 스킬을 보유한 직업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신비롭거나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추리하는데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도움이 되거나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                             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또는 지식인일 것 같은 직업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탐정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무녀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법의학자 등등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6" name="사각형: 둥근 모서리 13"/>
          <p:cNvSpPr/>
          <p:nvPr/>
        </p:nvSpPr>
        <p:spPr>
          <a:xfrm>
            <a:off x="592461" y="4738417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무녀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점치기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13"/>
          <p:cNvSpPr/>
          <p:nvPr/>
        </p:nvSpPr>
        <p:spPr>
          <a:xfrm>
            <a:off x="592461" y="5477215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법의학자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사망 추정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사각형: 둥근 모서리 13"/>
          <p:cNvSpPr/>
          <p:nvPr/>
        </p:nvSpPr>
        <p:spPr>
          <a:xfrm>
            <a:off x="3806441" y="4738417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 중 과반수를 선택하여 범인이 있나 없나를 알 수 있다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사각형: 둥근 모서리 13"/>
          <p:cNvSpPr/>
          <p:nvPr/>
        </p:nvSpPr>
        <p:spPr>
          <a:xfrm>
            <a:off x="3806441" y="5477215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대략적인 처지 당한 시간을 알 수 있다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플레이어 직업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(4) </a:t>
            </a:r>
            <a:r>
              <a:rPr lang="ko-KR" altLang="en-US" sz="2000" dirty="0" smtClean="0"/>
              <a:t>생존 보조형 직업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034441"/>
              </p:ext>
            </p:extLst>
          </p:nvPr>
        </p:nvGraphicFramePr>
        <p:xfrm>
          <a:off x="3071013" y="1364413"/>
          <a:ext cx="6046611" cy="2872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2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38528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258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플레이어의 공격으로부터 스스로를 보호하거나                     도구 제작에 도움이 되는 스킬을 보유한 직업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직접적으로 제작을 하거나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또는 신체적으로 뛰어날 것 같은 직업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운동 선수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대장장이 등등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6" name="사각형: 둥근 모서리 13"/>
          <p:cNvSpPr/>
          <p:nvPr/>
        </p:nvSpPr>
        <p:spPr>
          <a:xfrm>
            <a:off x="592461" y="4738417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대장장이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장인 정신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13"/>
          <p:cNvSpPr/>
          <p:nvPr/>
        </p:nvSpPr>
        <p:spPr>
          <a:xfrm>
            <a:off x="592461" y="543653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운동 선수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달리기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사각형: 둥근 모서리 13"/>
          <p:cNvSpPr/>
          <p:nvPr/>
        </p:nvSpPr>
        <p:spPr>
          <a:xfrm>
            <a:off x="3806441" y="4738417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낮은 확률로 한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티어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높은 도구가 제작된다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사각형: 둥근 모서리 13"/>
          <p:cNvSpPr/>
          <p:nvPr/>
        </p:nvSpPr>
        <p:spPr>
          <a:xfrm>
            <a:off x="3806441" y="5477215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이동 속도가 상승한다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01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캐릭터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기본 캐릭터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9" name="사각형: 둥근 모서리 13"/>
          <p:cNvSpPr/>
          <p:nvPr/>
        </p:nvSpPr>
        <p:spPr>
          <a:xfrm>
            <a:off x="6742795" y="2296546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진행에 불필요한 리소스 최소화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2" t="8673" r="10398" b="69635"/>
          <a:stretch/>
        </p:blipFill>
        <p:spPr>
          <a:xfrm rot="16200000">
            <a:off x="799439" y="2887960"/>
            <a:ext cx="3240000" cy="2386220"/>
          </a:xfrm>
          <a:prstGeom prst="rect">
            <a:avLst/>
          </a:prstGeom>
        </p:spPr>
      </p:pic>
      <p:sp>
        <p:nvSpPr>
          <p:cNvPr id="12" name="사각형: 둥근 모서리 13"/>
          <p:cNvSpPr/>
          <p:nvPr/>
        </p:nvSpPr>
        <p:spPr>
          <a:xfrm>
            <a:off x="6013034" y="2296546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742795" y="2931230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장착한 장비가 안 보인다는 설정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6013034" y="2931230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6742795" y="3565914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망토의 색으로 플레이어를 구별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6013034" y="3565914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3"/>
          <p:cNvSpPr/>
          <p:nvPr/>
        </p:nvSpPr>
        <p:spPr>
          <a:xfrm>
            <a:off x="6742795" y="4200598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다리 없이 발로 캐릭터의 이동을 표현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3"/>
          <p:cNvSpPr/>
          <p:nvPr/>
        </p:nvSpPr>
        <p:spPr>
          <a:xfrm>
            <a:off x="6013034" y="4200598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6742795" y="4835282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팔 없이 손과 무기로 공격을 표현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3"/>
          <p:cNvSpPr/>
          <p:nvPr/>
        </p:nvSpPr>
        <p:spPr>
          <a:xfrm>
            <a:off x="6013034" y="4835282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6742795" y="5448192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망토에 장식이 개인을 표현하는 스킨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사각형: 둥근 모서리 13"/>
          <p:cNvSpPr/>
          <p:nvPr/>
        </p:nvSpPr>
        <p:spPr>
          <a:xfrm>
            <a:off x="6013034" y="5448192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60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617653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게임 개요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개요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플레이</a:t>
            </a:r>
            <a:endParaRPr lang="en-US" altLang="ko-KR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 직업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계획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후기 및 코멘트</a:t>
            </a:r>
            <a:endParaRPr kumimoji="0" lang="en-US" altLang="ko-KR" sz="2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9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3"/>
          <p:cNvSpPr/>
          <p:nvPr/>
        </p:nvSpPr>
        <p:spPr>
          <a:xfrm>
            <a:off x="685750" y="2242372"/>
            <a:ext cx="10788212" cy="1267472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범죄</a:t>
            </a:r>
            <a:r>
              <a:rPr lang="ko-KR" altLang="en-US" dirty="0"/>
              <a:t>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문제점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사각형: 둥근 모서리 13"/>
          <p:cNvSpPr/>
          <p:nvPr/>
        </p:nvSpPr>
        <p:spPr>
          <a:xfrm>
            <a:off x="908500" y="2420421"/>
            <a:ext cx="3927269" cy="867902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</a:t>
            </a:r>
            <a:r>
              <a:rPr lang="en-US" altLang="ko-KR" sz="28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  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누구나 </a:t>
            </a:r>
            <a:r>
              <a:rPr lang="ko-KR" altLang="en-US" dirty="0" err="1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킬을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할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13"/>
          <p:cNvSpPr/>
          <p:nvPr/>
        </p:nvSpPr>
        <p:spPr>
          <a:xfrm>
            <a:off x="5427731" y="2396320"/>
            <a:ext cx="5764863" cy="947293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당장 </a:t>
            </a:r>
            <a:r>
              <a:rPr lang="ko-KR" altLang="en-US" sz="1600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킬을</a:t>
            </a:r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할 생각이 없는 플레이어가 공격을 받았을 때</a:t>
            </a:r>
            <a:r>
              <a:rPr lang="en-US" altLang="ko-KR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algn="ctr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그저 장난으로 아무나 한 대씩 때리고 다니는 플레이어가 있을 때</a:t>
            </a:r>
            <a:r>
              <a:rPr lang="en-US" altLang="ko-KR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366945" y="4309885"/>
            <a:ext cx="4589572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선제 공격에 대한 리스크가 없음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 rot="5400000">
            <a:off x="5427731" y="3764894"/>
            <a:ext cx="468000" cy="468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1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범죄자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(2) </a:t>
            </a:r>
            <a:r>
              <a:rPr lang="ko-KR" altLang="en-US" sz="2000" dirty="0" smtClean="0"/>
              <a:t>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6512595" y="2446450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공격한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플레이어를 처치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하면 범죄자 해제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13"/>
          <p:cNvSpPr/>
          <p:nvPr/>
        </p:nvSpPr>
        <p:spPr>
          <a:xfrm>
            <a:off x="6512595" y="3716433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만약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명을 공격했으면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 다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해야 풀림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3"/>
          <p:cNvSpPr/>
          <p:nvPr/>
        </p:nvSpPr>
        <p:spPr>
          <a:xfrm>
            <a:off x="908500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선제 공격 시 범죄자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908500" y="2446451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플레이어를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공격하는 순간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범죄자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됨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908500" y="3716435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범죄자는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처치되었을 때 시체가 사라짐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범죄자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 시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투표가 진행되지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않음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7" name="사각형: 둥근 모서리 13"/>
          <p:cNvSpPr/>
          <p:nvPr/>
        </p:nvSpPr>
        <p:spPr>
          <a:xfrm>
            <a:off x="65125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범죄자 해제 방법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908500" y="4986416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공격을 받고 살기 위하여 적을 처치했을 경우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범죄자를 처치했음으로 투표로 처형되지 않음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3"/>
          <p:cNvSpPr/>
          <p:nvPr/>
        </p:nvSpPr>
        <p:spPr>
          <a:xfrm>
            <a:off x="6512595" y="4986416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투표가 진행되면 범죄자 표식이 해제가 됨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9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범죄자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(3) </a:t>
            </a:r>
            <a:r>
              <a:rPr lang="ko-KR" altLang="en-US" sz="2000" dirty="0" smtClean="0"/>
              <a:t>범죄자 캐릭터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9" name="사각형: 둥근 모서리 13"/>
          <p:cNvSpPr/>
          <p:nvPr/>
        </p:nvSpPr>
        <p:spPr>
          <a:xfrm>
            <a:off x="6742795" y="3286764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기본적으로 기본 캐릭터와 동일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3"/>
          <p:cNvSpPr/>
          <p:nvPr/>
        </p:nvSpPr>
        <p:spPr>
          <a:xfrm>
            <a:off x="6013034" y="3286764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742795" y="3921448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캐릭터의 윤곽선을 일렁이는 불과 같이 표현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6013034" y="3921448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t="37222" r="56173" b="39074"/>
          <a:stretch/>
        </p:blipFill>
        <p:spPr>
          <a:xfrm rot="16200000">
            <a:off x="799440" y="2783949"/>
            <a:ext cx="3240000" cy="24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원혼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원혼 캐릭터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9" name="사각형: 둥근 모서리 13"/>
          <p:cNvSpPr/>
          <p:nvPr/>
        </p:nvSpPr>
        <p:spPr>
          <a:xfrm>
            <a:off x="6742795" y="2319610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죽으면 원혼이 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처치자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또는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원혼끼리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볼 수 있다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3"/>
          <p:cNvSpPr/>
          <p:nvPr/>
        </p:nvSpPr>
        <p:spPr>
          <a:xfrm>
            <a:off x="6013034" y="2319610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742795" y="2954294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캐릭터의 윤곽선을 일렁이는 불과 같이 표현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6013034" y="2954294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9" t="72963" r="5308" b="5741"/>
          <a:stretch/>
        </p:blipFill>
        <p:spPr>
          <a:xfrm rot="16200000">
            <a:off x="799440" y="2796243"/>
            <a:ext cx="3240000" cy="2569655"/>
          </a:xfrm>
          <a:prstGeom prst="rect">
            <a:avLst/>
          </a:prstGeom>
        </p:spPr>
      </p:pic>
      <p:sp>
        <p:nvSpPr>
          <p:cNvPr id="11" name="사각형: 둥근 모서리 13"/>
          <p:cNvSpPr/>
          <p:nvPr/>
        </p:nvSpPr>
        <p:spPr>
          <a:xfrm>
            <a:off x="6742795" y="3584403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방법은 기본 캐릭터와 동일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6013034" y="3584403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6742795" y="4219087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공격은 방해가 되며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대상의 제작을 방해한다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7" name="사각형: 둥근 모서리 13"/>
          <p:cNvSpPr/>
          <p:nvPr/>
        </p:nvSpPr>
        <p:spPr>
          <a:xfrm>
            <a:off x="6013034" y="4219087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3"/>
          <p:cNvSpPr/>
          <p:nvPr/>
        </p:nvSpPr>
        <p:spPr>
          <a:xfrm>
            <a:off x="6742795" y="4853771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스킬은 눈 가리기가 되며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대상의 시야를 감소시킨다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9" name="사각형: 둥근 모서리 13"/>
          <p:cNvSpPr/>
          <p:nvPr/>
        </p:nvSpPr>
        <p:spPr>
          <a:xfrm>
            <a:off x="6013034" y="4853771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3"/>
          <p:cNvSpPr/>
          <p:nvPr/>
        </p:nvSpPr>
        <p:spPr>
          <a:xfrm>
            <a:off x="6742795" y="5488455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상호작용은 아이템 획득 만 불가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1" name="사각형: 둥근 모서리 13"/>
          <p:cNvSpPr/>
          <p:nvPr/>
        </p:nvSpPr>
        <p:spPr>
          <a:xfrm>
            <a:off x="6013034" y="5488455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86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UI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(1) </a:t>
            </a:r>
            <a:r>
              <a:rPr lang="ko-KR" altLang="en-US" sz="2000" dirty="0" err="1" smtClean="0"/>
              <a:t>인게임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9" name="사각형: 둥근 모서리 13"/>
          <p:cNvSpPr/>
          <p:nvPr/>
        </p:nvSpPr>
        <p:spPr>
          <a:xfrm>
            <a:off x="6742795" y="3286764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캐릭터의 높이를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1H,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넓이를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1W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라고 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3"/>
          <p:cNvSpPr/>
          <p:nvPr/>
        </p:nvSpPr>
        <p:spPr>
          <a:xfrm>
            <a:off x="6013034" y="3286764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742795" y="3921448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화면의 높이는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9H,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화면의 넓이는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19W.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6013034" y="3921448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2550" r="4242" b="9568"/>
          <a:stretch/>
        </p:blipFill>
        <p:spPr>
          <a:xfrm>
            <a:off x="344102" y="2301448"/>
            <a:ext cx="476404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UI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(2) </a:t>
            </a:r>
            <a:r>
              <a:rPr lang="ko-KR" altLang="en-US" sz="2000" dirty="0" smtClean="0"/>
              <a:t>시간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2550" r="4242" b="9568"/>
          <a:stretch/>
        </p:blipFill>
        <p:spPr>
          <a:xfrm>
            <a:off x="344102" y="2301448"/>
            <a:ext cx="4764042" cy="32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3" t="15700" r="33775" b="74083"/>
          <a:stretch/>
        </p:blipFill>
        <p:spPr>
          <a:xfrm>
            <a:off x="2022738" y="2434694"/>
            <a:ext cx="1406769" cy="425047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sp>
        <p:nvSpPr>
          <p:cNvPr id="15" name="사각형: 둥근 모서리 13"/>
          <p:cNvSpPr/>
          <p:nvPr/>
        </p:nvSpPr>
        <p:spPr>
          <a:xfrm>
            <a:off x="6742795" y="2296546"/>
            <a:ext cx="4680000" cy="1174684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시간은 일차와 낮으로 구분한다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낮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1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밤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2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낮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2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밤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6013034" y="2296546"/>
            <a:ext cx="540000" cy="1174684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3"/>
          <p:cNvSpPr/>
          <p:nvPr/>
        </p:nvSpPr>
        <p:spPr>
          <a:xfrm>
            <a:off x="6013034" y="3565914"/>
            <a:ext cx="540000" cy="1111624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6742795" y="3565914"/>
            <a:ext cx="4680000" cy="1174684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분이 지나면 다음 챕터로 넘어간다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낮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3:00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1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일차 밤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0:00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3"/>
          <p:cNvSpPr/>
          <p:nvPr/>
        </p:nvSpPr>
        <p:spPr>
          <a:xfrm>
            <a:off x="6013034" y="4835282"/>
            <a:ext cx="540000" cy="115291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13"/>
          <p:cNvSpPr/>
          <p:nvPr/>
        </p:nvSpPr>
        <p:spPr>
          <a:xfrm>
            <a:off x="6742795" y="4835282"/>
            <a:ext cx="4680000" cy="115291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아침과 밤에 따라 아이콘이 변경된다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	/	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4406" y="2472805"/>
            <a:ext cx="1337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일차 낮</a:t>
            </a:r>
            <a:endParaRPr lang="ko-KR" altLang="en-US" sz="10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해 5"/>
          <p:cNvSpPr/>
          <p:nvPr/>
        </p:nvSpPr>
        <p:spPr>
          <a:xfrm>
            <a:off x="2336014" y="2506838"/>
            <a:ext cx="191005" cy="191005"/>
          </a:xfrm>
          <a:prstGeom prst="sun">
            <a:avLst/>
          </a:prstGeom>
          <a:solidFill>
            <a:schemeClr val="accent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523259" y="2648846"/>
            <a:ext cx="1337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2:01</a:t>
            </a:r>
            <a:endParaRPr lang="ko-KR" altLang="en-US" sz="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해 27"/>
          <p:cNvSpPr/>
          <p:nvPr/>
        </p:nvSpPr>
        <p:spPr>
          <a:xfrm>
            <a:off x="8610600" y="5411737"/>
            <a:ext cx="360000" cy="360000"/>
          </a:xfrm>
          <a:prstGeom prst="sun">
            <a:avLst/>
          </a:prstGeom>
          <a:solidFill>
            <a:schemeClr val="accent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달 7"/>
          <p:cNvSpPr/>
          <p:nvPr/>
        </p:nvSpPr>
        <p:spPr>
          <a:xfrm>
            <a:off x="9337431" y="5448397"/>
            <a:ext cx="173820" cy="288000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UI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(3) </a:t>
            </a:r>
            <a:r>
              <a:rPr lang="ko-KR" altLang="en-US" sz="2000" dirty="0" err="1" smtClean="0"/>
              <a:t>미니맵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2550" r="4242" b="9568"/>
          <a:stretch/>
        </p:blipFill>
        <p:spPr>
          <a:xfrm>
            <a:off x="344102" y="2301448"/>
            <a:ext cx="4764042" cy="32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7" t="19311" r="9026" b="64837"/>
          <a:stretch/>
        </p:blipFill>
        <p:spPr>
          <a:xfrm>
            <a:off x="3657601" y="2540988"/>
            <a:ext cx="1195754" cy="659412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sp>
        <p:nvSpPr>
          <p:cNvPr id="26" name="사각형: 둥근 모서리 13"/>
          <p:cNvSpPr/>
          <p:nvPr/>
        </p:nvSpPr>
        <p:spPr>
          <a:xfrm>
            <a:off x="6742795" y="2652080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현재 위치를 표시해준다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사각형: 둥근 모서리 13"/>
          <p:cNvSpPr/>
          <p:nvPr/>
        </p:nvSpPr>
        <p:spPr>
          <a:xfrm>
            <a:off x="6013034" y="2652080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13"/>
          <p:cNvSpPr/>
          <p:nvPr/>
        </p:nvSpPr>
        <p:spPr>
          <a:xfrm>
            <a:off x="6742795" y="3286764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시야 범위 내에 있는 다른 플레이어도 표시해준다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13"/>
          <p:cNvSpPr/>
          <p:nvPr/>
        </p:nvSpPr>
        <p:spPr>
          <a:xfrm>
            <a:off x="6013034" y="3286764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13"/>
          <p:cNvSpPr/>
          <p:nvPr/>
        </p:nvSpPr>
        <p:spPr>
          <a:xfrm>
            <a:off x="6742795" y="3921448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위치한 층의 주변 정보를 표시해준다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13"/>
          <p:cNvSpPr/>
          <p:nvPr/>
        </p:nvSpPr>
        <p:spPr>
          <a:xfrm>
            <a:off x="6013034" y="3921448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13"/>
          <p:cNvSpPr/>
          <p:nvPr/>
        </p:nvSpPr>
        <p:spPr>
          <a:xfrm>
            <a:off x="6742795" y="4556132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열 수 있는 상자를 표시해준다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13"/>
          <p:cNvSpPr/>
          <p:nvPr/>
        </p:nvSpPr>
        <p:spPr>
          <a:xfrm>
            <a:off x="6013034" y="4556132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81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UI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(4) HP, SP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2550" r="4242" b="9568"/>
          <a:stretch/>
        </p:blipFill>
        <p:spPr>
          <a:xfrm>
            <a:off x="344102" y="2301448"/>
            <a:ext cx="4764042" cy="32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7" t="35374" r="9026" b="56594"/>
          <a:stretch/>
        </p:blipFill>
        <p:spPr>
          <a:xfrm>
            <a:off x="3657601" y="3209192"/>
            <a:ext cx="1195754" cy="33410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sp>
        <p:nvSpPr>
          <p:cNvPr id="26" name="사각형: 둥근 모서리 13"/>
          <p:cNvSpPr/>
          <p:nvPr/>
        </p:nvSpPr>
        <p:spPr>
          <a:xfrm>
            <a:off x="6742795" y="2462712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SP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기본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사각형: 둥근 모서리 13"/>
          <p:cNvSpPr/>
          <p:nvPr/>
        </p:nvSpPr>
        <p:spPr>
          <a:xfrm>
            <a:off x="6013034" y="2462712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13"/>
          <p:cNvSpPr/>
          <p:nvPr/>
        </p:nvSpPr>
        <p:spPr>
          <a:xfrm>
            <a:off x="6742795" y="3097396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초록색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SP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노란색으로 표시한다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13"/>
          <p:cNvSpPr/>
          <p:nvPr/>
        </p:nvSpPr>
        <p:spPr>
          <a:xfrm>
            <a:off x="6013034" y="3097396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13"/>
          <p:cNvSpPr/>
          <p:nvPr/>
        </p:nvSpPr>
        <p:spPr>
          <a:xfrm>
            <a:off x="6742795" y="3732080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적에게 공격을 받았을 시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소모된다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13"/>
          <p:cNvSpPr/>
          <p:nvPr/>
        </p:nvSpPr>
        <p:spPr>
          <a:xfrm>
            <a:off x="6013034" y="3732080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13"/>
          <p:cNvSpPr/>
          <p:nvPr/>
        </p:nvSpPr>
        <p:spPr>
          <a:xfrm>
            <a:off x="6742795" y="4366764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이동과 아이템 사용 시 </a:t>
            </a:r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</a:t>
            </a: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소모한다</a:t>
            </a:r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13"/>
          <p:cNvSpPr/>
          <p:nvPr/>
        </p:nvSpPr>
        <p:spPr>
          <a:xfrm>
            <a:off x="6013034" y="4366764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6742795" y="5001448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숙소에서 잠을 자면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회복된다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3"/>
          <p:cNvSpPr/>
          <p:nvPr/>
        </p:nvSpPr>
        <p:spPr>
          <a:xfrm>
            <a:off x="6013034" y="5001448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7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UI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(5) </a:t>
            </a:r>
            <a:r>
              <a:rPr lang="ko-KR" altLang="en-US" sz="2000" dirty="0" smtClean="0"/>
              <a:t>제작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2550" r="4242" b="9568"/>
          <a:stretch/>
        </p:blipFill>
        <p:spPr>
          <a:xfrm>
            <a:off x="344102" y="2301448"/>
            <a:ext cx="4764042" cy="32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6" t="21634" r="69260" b="50677"/>
          <a:stretch/>
        </p:blipFill>
        <p:spPr>
          <a:xfrm>
            <a:off x="536331" y="2637691"/>
            <a:ext cx="975946" cy="1151793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sp>
        <p:nvSpPr>
          <p:cNvPr id="26" name="사각형: 둥근 모서리 13"/>
          <p:cNvSpPr/>
          <p:nvPr/>
        </p:nvSpPr>
        <p:spPr>
          <a:xfrm>
            <a:off x="6742795" y="2637691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위에서부터 무기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아이템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사각형: 둥근 모서리 13"/>
          <p:cNvSpPr/>
          <p:nvPr/>
        </p:nvSpPr>
        <p:spPr>
          <a:xfrm>
            <a:off x="6013034" y="2637691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13"/>
          <p:cNvSpPr/>
          <p:nvPr/>
        </p:nvSpPr>
        <p:spPr>
          <a:xfrm>
            <a:off x="6742795" y="3272375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선택하면 그 카테고리의 모든 아이템이 나온다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13"/>
          <p:cNvSpPr/>
          <p:nvPr/>
        </p:nvSpPr>
        <p:spPr>
          <a:xfrm>
            <a:off x="6013034" y="3272375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13"/>
          <p:cNvSpPr/>
          <p:nvPr/>
        </p:nvSpPr>
        <p:spPr>
          <a:xfrm>
            <a:off x="6742795" y="3907059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아이템을 선택하면 제작에 필요한 재료가 나온다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13"/>
          <p:cNvSpPr/>
          <p:nvPr/>
        </p:nvSpPr>
        <p:spPr>
          <a:xfrm>
            <a:off x="6013034" y="3907059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13"/>
          <p:cNvSpPr/>
          <p:nvPr/>
        </p:nvSpPr>
        <p:spPr>
          <a:xfrm>
            <a:off x="6742795" y="4541743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필요한 재료 중 획득한 재료는       가 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13"/>
          <p:cNvSpPr/>
          <p:nvPr/>
        </p:nvSpPr>
        <p:spPr>
          <a:xfrm>
            <a:off x="6013034" y="4541743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곱셈 기호 4"/>
          <p:cNvSpPr/>
          <p:nvPr/>
        </p:nvSpPr>
        <p:spPr>
          <a:xfrm>
            <a:off x="9802906" y="4611359"/>
            <a:ext cx="358588" cy="35858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UI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(6) </a:t>
            </a:r>
            <a:r>
              <a:rPr lang="ko-KR" altLang="en-US" sz="2000" dirty="0" smtClean="0"/>
              <a:t>시야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2550" r="4242" b="9568"/>
          <a:stretch/>
        </p:blipFill>
        <p:spPr>
          <a:xfrm>
            <a:off x="344102" y="2301448"/>
            <a:ext cx="4764042" cy="32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80" t="30933" r="31062" b="31866"/>
          <a:stretch/>
        </p:blipFill>
        <p:spPr>
          <a:xfrm>
            <a:off x="1969477" y="3024554"/>
            <a:ext cx="1661746" cy="1547446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</p:pic>
      <p:sp>
        <p:nvSpPr>
          <p:cNvPr id="26" name="사각형: 둥근 모서리 13"/>
          <p:cNvSpPr/>
          <p:nvPr/>
        </p:nvSpPr>
        <p:spPr>
          <a:xfrm>
            <a:off x="6742795" y="2652080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캐릭터가 바라보는 방향의 시야 범위가 더 넓음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사각형: 둥근 모서리 13"/>
          <p:cNvSpPr/>
          <p:nvPr/>
        </p:nvSpPr>
        <p:spPr>
          <a:xfrm>
            <a:off x="6013034" y="2652080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13"/>
          <p:cNvSpPr/>
          <p:nvPr/>
        </p:nvSpPr>
        <p:spPr>
          <a:xfrm>
            <a:off x="6742795" y="3286764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밤이 되면 시야가 줄어든다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13"/>
          <p:cNvSpPr/>
          <p:nvPr/>
        </p:nvSpPr>
        <p:spPr>
          <a:xfrm>
            <a:off x="6013034" y="3286764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13"/>
          <p:cNvSpPr/>
          <p:nvPr/>
        </p:nvSpPr>
        <p:spPr>
          <a:xfrm>
            <a:off x="6742795" y="3921448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지형지물에 따라 시야가 가려진다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13"/>
          <p:cNvSpPr/>
          <p:nvPr/>
        </p:nvSpPr>
        <p:spPr>
          <a:xfrm>
            <a:off x="6013034" y="3921448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13"/>
          <p:cNvSpPr/>
          <p:nvPr/>
        </p:nvSpPr>
        <p:spPr>
          <a:xfrm>
            <a:off x="6742795" y="4556132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시야 내에 타 플레이어가 있으면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미니맵에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표시된다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13"/>
          <p:cNvSpPr/>
          <p:nvPr/>
        </p:nvSpPr>
        <p:spPr>
          <a:xfrm>
            <a:off x="6013034" y="4556132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다리꼴 9"/>
          <p:cNvSpPr/>
          <p:nvPr/>
        </p:nvSpPr>
        <p:spPr>
          <a:xfrm>
            <a:off x="2272275" y="3380182"/>
            <a:ext cx="987149" cy="904684"/>
          </a:xfrm>
          <a:prstGeom prst="trapezoid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34603" y="4591211"/>
            <a:ext cx="30816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34603" y="1308123"/>
            <a:ext cx="30816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게임 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유사 게임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32" name="Picture 8" descr="마피아 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737" y="130812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ong 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74" y="2949667"/>
            <a:ext cx="308092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13"/>
          <p:cNvSpPr/>
          <p:nvPr/>
        </p:nvSpPr>
        <p:spPr>
          <a:xfrm>
            <a:off x="864322" y="1668123"/>
            <a:ext cx="1800000" cy="72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마피아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42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864322" y="3309667"/>
            <a:ext cx="1800000" cy="72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6534416" y="1488123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플레이어 별로 직업이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플레이어를 처치하고 범인을 찾아야한다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6534416" y="3129667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뷰가 탑 뷰이다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플레이어를 처치하고 범인을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찾아야한다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17059" y="4951211"/>
            <a:ext cx="1800000" cy="72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블랙서바이벌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36" name="Picture 12" descr="영원회귀 메인 화면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403" y="4591211"/>
            <a:ext cx="256066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3"/>
          <p:cNvSpPr/>
          <p:nvPr/>
        </p:nvSpPr>
        <p:spPr>
          <a:xfrm>
            <a:off x="6534416" y="4771211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파밍을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하고 아이템을 제작하여야 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5339" y="2734971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1 - 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마피아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42&gt;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45339" y="4380727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38625" y="6026483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블랙서바이벌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85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UI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2000" dirty="0" smtClean="0"/>
              <a:t>(7) </a:t>
            </a:r>
            <a:r>
              <a:rPr lang="ko-KR" altLang="en-US" sz="2000" dirty="0" smtClean="0"/>
              <a:t>직업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2550" r="4242" b="9568"/>
          <a:stretch/>
        </p:blipFill>
        <p:spPr>
          <a:xfrm>
            <a:off x="344102" y="2301448"/>
            <a:ext cx="4764042" cy="3240000"/>
          </a:xfrm>
          <a:prstGeom prst="rect">
            <a:avLst/>
          </a:prstGeom>
        </p:spPr>
      </p:pic>
      <p:sp>
        <p:nvSpPr>
          <p:cNvPr id="26" name="사각형: 둥근 모서리 13"/>
          <p:cNvSpPr/>
          <p:nvPr/>
        </p:nvSpPr>
        <p:spPr>
          <a:xfrm>
            <a:off x="6742795" y="2405854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왼쪽 프로필 사진에 자신의 직업 아이콘이 표시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사각형: 둥근 모서리 13"/>
          <p:cNvSpPr/>
          <p:nvPr/>
        </p:nvSpPr>
        <p:spPr>
          <a:xfrm>
            <a:off x="6013034" y="2405854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13"/>
          <p:cNvSpPr/>
          <p:nvPr/>
        </p:nvSpPr>
        <p:spPr>
          <a:xfrm>
            <a:off x="6742795" y="3040538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직업 스킬에 따라 오른쪽 스킬 아이콘 변경</a:t>
            </a:r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13"/>
          <p:cNvSpPr/>
          <p:nvPr/>
        </p:nvSpPr>
        <p:spPr>
          <a:xfrm>
            <a:off x="6013034" y="3040538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13"/>
          <p:cNvSpPr/>
          <p:nvPr/>
        </p:nvSpPr>
        <p:spPr>
          <a:xfrm>
            <a:off x="6742795" y="3675222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쿨타임일 경우 어두운 색으로 표시</a:t>
            </a:r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13"/>
          <p:cNvSpPr/>
          <p:nvPr/>
        </p:nvSpPr>
        <p:spPr>
          <a:xfrm>
            <a:off x="6013034" y="3675222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13"/>
          <p:cNvSpPr/>
          <p:nvPr/>
        </p:nvSpPr>
        <p:spPr>
          <a:xfrm>
            <a:off x="6742795" y="4309906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남은 시간도 같이 표시</a:t>
            </a:r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13"/>
          <p:cNvSpPr/>
          <p:nvPr/>
        </p:nvSpPr>
        <p:spPr>
          <a:xfrm>
            <a:off x="6013034" y="4309906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9" t="74092" r="72116" b="17646"/>
          <a:stretch/>
        </p:blipFill>
        <p:spPr>
          <a:xfrm>
            <a:off x="788894" y="4849906"/>
            <a:ext cx="573741" cy="340660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6" t="62963" r="9253" b="27770"/>
          <a:stretch/>
        </p:blipFill>
        <p:spPr>
          <a:xfrm>
            <a:off x="4276165" y="4356848"/>
            <a:ext cx="564776" cy="385481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sp>
        <p:nvSpPr>
          <p:cNvPr id="22" name="사각형: 둥근 모서리 13"/>
          <p:cNvSpPr/>
          <p:nvPr/>
        </p:nvSpPr>
        <p:spPr>
          <a:xfrm>
            <a:off x="6742795" y="4944590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버튼으로 스킬 사용 가능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13"/>
          <p:cNvSpPr/>
          <p:nvPr/>
        </p:nvSpPr>
        <p:spPr>
          <a:xfrm>
            <a:off x="6013034" y="4944590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26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UI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(8) </a:t>
            </a:r>
            <a:r>
              <a:rPr lang="ko-KR" altLang="en-US" sz="2000" dirty="0" smtClean="0"/>
              <a:t>장착 아이템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2550" r="4242" b="9568"/>
          <a:stretch/>
        </p:blipFill>
        <p:spPr>
          <a:xfrm>
            <a:off x="344102" y="2301448"/>
            <a:ext cx="4764042" cy="3240000"/>
          </a:xfrm>
          <a:prstGeom prst="rect">
            <a:avLst/>
          </a:prstGeom>
        </p:spPr>
      </p:pic>
      <p:sp>
        <p:nvSpPr>
          <p:cNvPr id="26" name="사각형: 둥근 모서리 13"/>
          <p:cNvSpPr/>
          <p:nvPr/>
        </p:nvSpPr>
        <p:spPr>
          <a:xfrm>
            <a:off x="6742795" y="2287396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첫번째는 무기 아이템 슬롯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사각형: 둥근 모서리 13"/>
          <p:cNvSpPr/>
          <p:nvPr/>
        </p:nvSpPr>
        <p:spPr>
          <a:xfrm>
            <a:off x="6013034" y="2287396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13"/>
          <p:cNvSpPr/>
          <p:nvPr/>
        </p:nvSpPr>
        <p:spPr>
          <a:xfrm>
            <a:off x="6742795" y="2922080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두번째는 보조 아이템 슬롯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13"/>
          <p:cNvSpPr/>
          <p:nvPr/>
        </p:nvSpPr>
        <p:spPr>
          <a:xfrm>
            <a:off x="6013034" y="2922080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13"/>
          <p:cNvSpPr/>
          <p:nvPr/>
        </p:nvSpPr>
        <p:spPr>
          <a:xfrm>
            <a:off x="6742795" y="3556764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세번째는 사용 아이템 슬롯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13"/>
          <p:cNvSpPr/>
          <p:nvPr/>
        </p:nvSpPr>
        <p:spPr>
          <a:xfrm>
            <a:off x="6013034" y="3556764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13"/>
          <p:cNvSpPr/>
          <p:nvPr/>
        </p:nvSpPr>
        <p:spPr>
          <a:xfrm>
            <a:off x="6742795" y="4191448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무기 아이템에 따라 오른쪽 공격 아이콘 변경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13"/>
          <p:cNvSpPr/>
          <p:nvPr/>
        </p:nvSpPr>
        <p:spPr>
          <a:xfrm>
            <a:off x="6013034" y="4191448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6742795" y="4826132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공격이 가능할 시 활성화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3"/>
          <p:cNvSpPr/>
          <p:nvPr/>
        </p:nvSpPr>
        <p:spPr>
          <a:xfrm>
            <a:off x="6013034" y="4826132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1" t="73524" r="54017" b="16994"/>
          <a:stretch/>
        </p:blipFill>
        <p:spPr>
          <a:xfrm>
            <a:off x="1344707" y="4823013"/>
            <a:ext cx="1013012" cy="39444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0" t="71798" r="10062" b="16780"/>
          <a:stretch/>
        </p:blipFill>
        <p:spPr>
          <a:xfrm>
            <a:off x="4303059" y="4724400"/>
            <a:ext cx="493059" cy="475129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sp>
        <p:nvSpPr>
          <p:cNvPr id="22" name="사각형: 둥근 모서리 13"/>
          <p:cNvSpPr/>
          <p:nvPr/>
        </p:nvSpPr>
        <p:spPr>
          <a:xfrm>
            <a:off x="6742795" y="5460816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스페이스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버튼으로 공격 가능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13"/>
          <p:cNvSpPr/>
          <p:nvPr/>
        </p:nvSpPr>
        <p:spPr>
          <a:xfrm>
            <a:off x="6013034" y="5460816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75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UI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(9) </a:t>
            </a:r>
            <a:r>
              <a:rPr lang="ko-KR" altLang="en-US" sz="2000" dirty="0" smtClean="0"/>
              <a:t>보유 아이템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2550" r="4242" b="9568"/>
          <a:stretch/>
        </p:blipFill>
        <p:spPr>
          <a:xfrm>
            <a:off x="344102" y="2301448"/>
            <a:ext cx="4764042" cy="3240000"/>
          </a:xfrm>
          <a:prstGeom prst="rect">
            <a:avLst/>
          </a:prstGeom>
        </p:spPr>
      </p:pic>
      <p:sp>
        <p:nvSpPr>
          <p:cNvPr id="26" name="사각형: 둥근 모서리 13"/>
          <p:cNvSpPr/>
          <p:nvPr/>
        </p:nvSpPr>
        <p:spPr>
          <a:xfrm>
            <a:off x="6742795" y="2462712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재료 아이템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장착하지 않는 완성 아이템 슬롯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사각형: 둥근 모서리 13"/>
          <p:cNvSpPr/>
          <p:nvPr/>
        </p:nvSpPr>
        <p:spPr>
          <a:xfrm>
            <a:off x="6013034" y="2462712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13"/>
          <p:cNvSpPr/>
          <p:nvPr/>
        </p:nvSpPr>
        <p:spPr>
          <a:xfrm>
            <a:off x="6742795" y="3097396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종류에 상관없이 한 아이템당 한 슬롯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13"/>
          <p:cNvSpPr/>
          <p:nvPr/>
        </p:nvSpPr>
        <p:spPr>
          <a:xfrm>
            <a:off x="6013034" y="3097396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13"/>
          <p:cNvSpPr/>
          <p:nvPr/>
        </p:nvSpPr>
        <p:spPr>
          <a:xfrm>
            <a:off x="6742795" y="3732080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드래그를 통하여 버리거나 장착 가능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13"/>
          <p:cNvSpPr/>
          <p:nvPr/>
        </p:nvSpPr>
        <p:spPr>
          <a:xfrm>
            <a:off x="6013034" y="3732080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13"/>
          <p:cNvSpPr/>
          <p:nvPr/>
        </p:nvSpPr>
        <p:spPr>
          <a:xfrm>
            <a:off x="6742795" y="4366764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 버튼을 통하여 장착 가능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13"/>
          <p:cNvSpPr/>
          <p:nvPr/>
        </p:nvSpPr>
        <p:spPr>
          <a:xfrm>
            <a:off x="6013034" y="4366764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6742795" y="5001448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1~5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버튼으로 장착 가능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3"/>
          <p:cNvSpPr/>
          <p:nvPr/>
        </p:nvSpPr>
        <p:spPr>
          <a:xfrm>
            <a:off x="6013034" y="5001448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5" t="73308" r="27191" b="16779"/>
          <a:stretch/>
        </p:blipFill>
        <p:spPr>
          <a:xfrm>
            <a:off x="2375647" y="4787153"/>
            <a:ext cx="1470212" cy="412376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4988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UI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(10) </a:t>
            </a:r>
            <a:r>
              <a:rPr lang="ko-KR" altLang="en-US" sz="2000" dirty="0" smtClean="0"/>
              <a:t>상호작용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2550" r="4242" b="9568"/>
          <a:stretch/>
        </p:blipFill>
        <p:spPr>
          <a:xfrm>
            <a:off x="344102" y="2301448"/>
            <a:ext cx="4764042" cy="3240000"/>
          </a:xfrm>
          <a:prstGeom prst="rect">
            <a:avLst/>
          </a:prstGeom>
        </p:spPr>
      </p:pic>
      <p:sp>
        <p:nvSpPr>
          <p:cNvPr id="26" name="사각형: 둥근 모서리 13"/>
          <p:cNvSpPr/>
          <p:nvPr/>
        </p:nvSpPr>
        <p:spPr>
          <a:xfrm>
            <a:off x="6742795" y="2968820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열 수 있는 상자에 다가가 사용 가능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사각형: 둥근 모서리 13"/>
          <p:cNvSpPr/>
          <p:nvPr/>
        </p:nvSpPr>
        <p:spPr>
          <a:xfrm>
            <a:off x="6013034" y="2968820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13"/>
          <p:cNvSpPr/>
          <p:nvPr/>
        </p:nvSpPr>
        <p:spPr>
          <a:xfrm>
            <a:off x="6742795" y="3603504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상호작용 가능한 특수 오브젝트에 다가가 사용 가능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13"/>
          <p:cNvSpPr/>
          <p:nvPr/>
        </p:nvSpPr>
        <p:spPr>
          <a:xfrm>
            <a:off x="6013034" y="3603504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13"/>
          <p:cNvSpPr/>
          <p:nvPr/>
        </p:nvSpPr>
        <p:spPr>
          <a:xfrm>
            <a:off x="6742795" y="4238188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버튼으로 사용 가능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13"/>
          <p:cNvSpPr/>
          <p:nvPr/>
        </p:nvSpPr>
        <p:spPr>
          <a:xfrm>
            <a:off x="6013034" y="4238188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4" t="73090" r="18304" b="15487"/>
          <a:stretch/>
        </p:blipFill>
        <p:spPr>
          <a:xfrm>
            <a:off x="3881717" y="4778188"/>
            <a:ext cx="457201" cy="475130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0791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UI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2000" dirty="0" smtClean="0"/>
              <a:t>(10) </a:t>
            </a:r>
            <a:r>
              <a:rPr lang="ko-KR" altLang="en-US" sz="2000" dirty="0" smtClean="0"/>
              <a:t>사운드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32" name="사각형: 둥근 모서리 13"/>
          <p:cNvSpPr/>
          <p:nvPr/>
        </p:nvSpPr>
        <p:spPr>
          <a:xfrm>
            <a:off x="6742795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정보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13"/>
          <p:cNvSpPr/>
          <p:nvPr/>
        </p:nvSpPr>
        <p:spPr>
          <a:xfrm>
            <a:off x="894534" y="1391862"/>
            <a:ext cx="304981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모습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2550" r="4242" b="9568"/>
          <a:stretch/>
        </p:blipFill>
        <p:spPr>
          <a:xfrm>
            <a:off x="344102" y="2301448"/>
            <a:ext cx="4764042" cy="3240000"/>
          </a:xfrm>
          <a:prstGeom prst="rect">
            <a:avLst/>
          </a:prstGeom>
        </p:spPr>
      </p:pic>
      <p:sp>
        <p:nvSpPr>
          <p:cNvPr id="26" name="사각형: 둥근 모서리 13"/>
          <p:cNvSpPr/>
          <p:nvPr/>
        </p:nvSpPr>
        <p:spPr>
          <a:xfrm>
            <a:off x="6742795" y="2681949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낮과 밤에 다른 배경 음악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사각형: 둥근 모서리 13"/>
          <p:cNvSpPr/>
          <p:nvPr/>
        </p:nvSpPr>
        <p:spPr>
          <a:xfrm>
            <a:off x="6013034" y="2681949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13"/>
          <p:cNvSpPr/>
          <p:nvPr/>
        </p:nvSpPr>
        <p:spPr>
          <a:xfrm>
            <a:off x="6742795" y="3316633"/>
            <a:ext cx="4680000" cy="1174684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범위 내에 같은 공간일 경우 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시야에 없어도 사운드 들림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13"/>
          <p:cNvSpPr/>
          <p:nvPr/>
        </p:nvSpPr>
        <p:spPr>
          <a:xfrm>
            <a:off x="6013034" y="3316633"/>
            <a:ext cx="540000" cy="1174684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13"/>
          <p:cNvSpPr/>
          <p:nvPr/>
        </p:nvSpPr>
        <p:spPr>
          <a:xfrm>
            <a:off x="6742795" y="4631497"/>
            <a:ext cx="468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스킬 사용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사운드 발생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13"/>
          <p:cNvSpPr/>
          <p:nvPr/>
        </p:nvSpPr>
        <p:spPr>
          <a:xfrm>
            <a:off x="6013034" y="4631497"/>
            <a:ext cx="540000" cy="5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7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기획 계획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기획 계획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12578"/>
              </p:ext>
            </p:extLst>
          </p:nvPr>
        </p:nvGraphicFramePr>
        <p:xfrm>
          <a:off x="1558735" y="1816844"/>
          <a:ext cx="9000000" cy="370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05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081422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3199573">
                  <a:extLst>
                    <a:ext uri="{9D8B030D-6E8A-4147-A177-3AD203B41FA5}">
                      <a16:colId xmlns:a16="http://schemas.microsoft.com/office/drawing/2014/main" val="2909247325"/>
                    </a:ext>
                  </a:extLst>
                </a:gridCol>
              </a:tblGrid>
              <a:tr h="258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일시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계획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생존자 처치 방법 및 처치 동기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생존자 직업 및 해산 동기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=&gt;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생존자 직업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처치 방법과 직업을 참고한 맵 구성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=&gt; UI,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처치한 범인을 찾는 조사 및 투표 방법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=&gt; 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투표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정리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8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</a:t>
            </a:r>
            <a:r>
              <a:rPr lang="ko-KR" altLang="en-US" dirty="0" smtClean="0"/>
              <a:t>후기</a:t>
            </a:r>
            <a:r>
              <a:rPr lang="en-US" altLang="ko-KR" dirty="0"/>
              <a:t> </a:t>
            </a:r>
            <a:r>
              <a:rPr lang="ko-KR" altLang="en-US" dirty="0" smtClean="0"/>
              <a:t>및 코멘트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968939"/>
              </p:ext>
            </p:extLst>
          </p:nvPr>
        </p:nvGraphicFramePr>
        <p:xfrm>
          <a:off x="696000" y="1529397"/>
          <a:ext cx="10801186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593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540059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후 기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 멘 트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290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계속 차근차근 했어야 했는데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미루다 보니 할 것이 더 쌓였다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상황을 가정하여 이건 이러 해서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이렇게 기획했다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!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라고 설명하고 싶은데 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어떻게 이걸 풀어야 할 지 고민이 많다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관하여 최대한 자세히 써보려고 했다</a:t>
                      </a:r>
                      <a:r>
                        <a:rPr lang="en-US" altLang="ko-KR" sz="1800" baseline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 </a:t>
            </a:r>
            <a:r>
              <a:rPr lang="ko-KR" altLang="en-US" dirty="0" smtClean="0"/>
              <a:t>참조 문헌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8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</a:tblGrid>
              <a:tr h="43199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마피아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2"/>
                        </a:rPr>
                        <a:t>https://librewiki.net/wiki/%EB%A7%88%ED%94%BC%EC%95%84_42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3"/>
                        </a:rPr>
                        <a:t>https://namu.wiki/w/Among%20Us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블랙서바이벌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https://namu.wiki/w/%EC%98%81%EC%9B%90%ED%9A%8C%EA%B7%80:%20%EB%B8%94%EB%9E%99%EC%84%9C%EB%B0%94%EC%9D%B4%EB%B2%8C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사양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3"/>
                        </a:rPr>
                        <a:t>https://namu.wiki/w/Among%20Us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마피아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42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직업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https://witamy.kr/657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영원회귀 플레이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twitch.tv/videos/956397616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https://hub.zum.com/29street/65383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리포트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https://www.bluestacks.com/ko/blog/game-guides/among-us/au-vents-guide-ko.html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CCTV&gt; https://www.bluestacks.com/ko/blog/game-guides/among-us/au-vents-guide-ko.html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회의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https://m.post.naver.com/viewer/postView.nhn?volumeNo=28937617&amp;memberNo=24985926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승리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https://www.bluestacks.com/ko/blog/game-guides/among-us/au-vents-guide-ko.html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83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 </a:t>
            </a:r>
            <a:r>
              <a:rPr lang="ko-KR" altLang="en-US" dirty="0" smtClean="0"/>
              <a:t>참조 문헌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190243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8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</a:tblGrid>
              <a:tr h="43199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https://news.joins.com/article/2701975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별장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https://jooan.tistory.com/4003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최후의 생존자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3"/>
                        </a:rPr>
                        <a:t>https://www.twitch.tv/videos/976048024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스마트폭탄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https://eternalreturn.fandom.com/ko/wiki/%EC%8A%A4%EB%A7%88%ED%8A%B8_%ED%8F%AD%ED%83%84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독침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https://eternalreturn.fandom.com/ko/wiki/%EB%8F%85%EC%B9%A8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플라즈마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https://eternalreturn.fandom.com/ko/wiki/%ED%94%8C%EB%9D%BC%EC%A6%88%EB%A7%88_%EC%86%8C%EB%93%9C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장미칼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4"/>
                        </a:rPr>
                        <a:t>https://eternalreturn.fandom.com/ko/wiki/%EC%9E%A5%EB%AF%B8%EC%B9%BC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7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12. </a:t>
            </a:r>
            <a:r>
              <a:rPr lang="ko-KR" altLang="en-US" dirty="0" smtClean="0">
                <a:solidFill>
                  <a:srgbClr val="FF0000"/>
                </a:solidFill>
              </a:rPr>
              <a:t>살기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908500" y="2425150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킬에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대한 리스크가 있으니 그에 대한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메리트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사각형: 둥근 모서리 13"/>
          <p:cNvSpPr/>
          <p:nvPr/>
        </p:nvSpPr>
        <p:spPr>
          <a:xfrm>
            <a:off x="908500" y="3453850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킬을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하면 할 수록 공격력 증가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16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(2) </a:t>
            </a:r>
            <a:r>
              <a:rPr lang="ko-KR" altLang="en-US" sz="2000" dirty="0" smtClean="0"/>
              <a:t>게임 사양 및 개요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9954"/>
              </p:ext>
            </p:extLst>
          </p:nvPr>
        </p:nvGraphicFramePr>
        <p:xfrm>
          <a:off x="922250" y="2060710"/>
          <a:ext cx="4680000" cy="368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90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62809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57079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사양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41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운영체제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Windows 7 SP1+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프로세서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E2 instruction set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메모리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DirectX</a:t>
                      </a:r>
                      <a:endParaRPr lang="ko-KR" altLang="en-US" sz="18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버전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저장공간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250MB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가능 공간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81878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210766"/>
              </p:ext>
            </p:extLst>
          </p:nvPr>
        </p:nvGraphicFramePr>
        <p:xfrm>
          <a:off x="5946922" y="2060710"/>
          <a:ext cx="5189595" cy="3685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11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823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55761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22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전략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추리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마피아 게임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이용가</a:t>
                      </a:r>
                      <a:r>
                        <a:rPr lang="ko-KR" altLang="en-US" sz="18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능 </a:t>
                      </a: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연령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전략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추리 게임을 하고 싶어하는 유저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항상 내가 범인이 되지 않아 짜증나는 유저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셀링</a:t>
                      </a: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다양한 변수로 보다 어려운 전략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추리 가능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8187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24375" y="5745758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13"/>
          <p:cNvSpPr/>
          <p:nvPr/>
        </p:nvSpPr>
        <p:spPr>
          <a:xfrm>
            <a:off x="2362250" y="1461682"/>
            <a:ext cx="1800000" cy="36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사양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사각형: 둥근 모서리 13"/>
          <p:cNvSpPr/>
          <p:nvPr/>
        </p:nvSpPr>
        <p:spPr>
          <a:xfrm>
            <a:off x="7641719" y="1439101"/>
            <a:ext cx="1800000" cy="36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9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10. </a:t>
            </a:r>
            <a:r>
              <a:rPr lang="ko-KR" altLang="en-US" dirty="0" smtClean="0">
                <a:solidFill>
                  <a:srgbClr val="FF0000"/>
                </a:solidFill>
              </a:rPr>
              <a:t>투표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908500" y="2425150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투표는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투표권을 이용하여 투표 추가 가능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07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9. </a:t>
            </a:r>
            <a:r>
              <a:rPr lang="ko-KR" altLang="en-US" dirty="0" smtClean="0">
                <a:solidFill>
                  <a:srgbClr val="FF0000"/>
                </a:solidFill>
              </a:rPr>
              <a:t>맵 구성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sz="2000" dirty="0" smtClean="0"/>
              <a:t>(2) </a:t>
            </a:r>
            <a:r>
              <a:rPr lang="ko-KR" altLang="en-US" sz="2000" dirty="0" smtClean="0"/>
              <a:t>숙소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1286569" y="1598672"/>
            <a:ext cx="8868546" cy="418666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플레이어가 들어가면 잠금 가능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플레이어가 만능 열쇠를 이용하여 문을 열 수 있음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방에 상자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침대에 누워서 휴식 가능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휴식으로 체력 및 스태미나 회복 가능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9. </a:t>
            </a:r>
            <a:r>
              <a:rPr lang="ko-KR" altLang="en-US" dirty="0" smtClean="0">
                <a:solidFill>
                  <a:srgbClr val="FF0000"/>
                </a:solidFill>
              </a:rPr>
              <a:t>맵 구성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sz="2000" dirty="0" smtClean="0"/>
              <a:t>(3) </a:t>
            </a:r>
            <a:r>
              <a:rPr lang="ko-KR" altLang="en-US" sz="2000" dirty="0" smtClean="0"/>
              <a:t>제작소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1286569" y="1598672"/>
            <a:ext cx="8868546" cy="418666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제작에 필요한 재료를 가지고 원하는 아이템을 제작하는 곳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맡기고 일정 시간이 지난 뒤 제작소에 찾아가면 아이템을 받을 수 있다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9. </a:t>
            </a:r>
            <a:r>
              <a:rPr lang="ko-KR" altLang="en-US" dirty="0" smtClean="0">
                <a:solidFill>
                  <a:srgbClr val="FF0000"/>
                </a:solidFill>
              </a:rPr>
              <a:t>맵 구성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sz="2000" dirty="0" smtClean="0"/>
              <a:t>(4) </a:t>
            </a:r>
            <a:r>
              <a:rPr lang="ko-KR" altLang="en-US" sz="2000" dirty="0" smtClean="0"/>
              <a:t>로비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1286569" y="1598672"/>
            <a:ext cx="8868546" cy="418666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67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11. </a:t>
            </a:r>
            <a:r>
              <a:rPr lang="ko-KR" altLang="en-US" dirty="0" smtClean="0">
                <a:solidFill>
                  <a:srgbClr val="FF0000"/>
                </a:solidFill>
              </a:rPr>
              <a:t>아이템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908500" y="2425150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라이터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 제품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망치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고철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투표권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제작서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유리병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옷감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사각형: 둥근 모서리 13"/>
          <p:cNvSpPr/>
          <p:nvPr/>
        </p:nvSpPr>
        <p:spPr>
          <a:xfrm>
            <a:off x="908500" y="3996434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창고 열쇠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폭탄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만능 열쇠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커튼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섬광탄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투시경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야시경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감시 카메라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13"/>
          <p:cNvSpPr/>
          <p:nvPr/>
        </p:nvSpPr>
        <p:spPr>
          <a:xfrm>
            <a:off x="6368523" y="2425150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투표가 끝나면 상자 내에 들어있는 아이템이 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모두 리셋이 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382366" y="4888129"/>
            <a:ext cx="32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21695" y="3091011"/>
            <a:ext cx="32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게임 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(3) </a:t>
            </a:r>
            <a:r>
              <a:rPr lang="ko-KR" altLang="en-US" sz="2000" dirty="0" smtClean="0"/>
              <a:t>스토리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6086741" y="1488123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각자 하루 일과를 마친 뒤 집으로 돌아가는 길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갑작스런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습격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받는다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6086741" y="3091011"/>
            <a:ext cx="4680000" cy="14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눈을 뜨니 나갈 수 없는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별장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안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곳을 벗어나기 위해서는 게임을 해야 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살인 게임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3"/>
          <p:cNvSpPr/>
          <p:nvPr/>
        </p:nvSpPr>
        <p:spPr>
          <a:xfrm>
            <a:off x="6086741" y="5068129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하면 이 별장을 벗어날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최후로 남은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 한 명의 생존자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8399" y="4546611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별장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8499" y="6312254"/>
            <a:ext cx="1743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생존자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12" y="4888129"/>
            <a:ext cx="1676507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849" y="3098791"/>
            <a:ext cx="2211692" cy="144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421695" y="1301979"/>
            <a:ext cx="32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48399" y="2753226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밴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9176" r="6557"/>
          <a:stretch/>
        </p:blipFill>
        <p:spPr>
          <a:xfrm>
            <a:off x="1489120" y="1311504"/>
            <a:ext cx="310515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기획 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게임 방향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548500" y="193186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합리적인 추리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548500" y="2936796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언제든지 술래 가능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548500" y="394173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죽은 후 상호작용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548500" y="4946664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처치 동선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13"/>
          <p:cNvSpPr/>
          <p:nvPr/>
        </p:nvSpPr>
        <p:spPr>
          <a:xfrm>
            <a:off x="3762480" y="1931862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 추리에 보다 합리적인 추리가 가능하도록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13"/>
          <p:cNvSpPr/>
          <p:nvPr/>
        </p:nvSpPr>
        <p:spPr>
          <a:xfrm>
            <a:off x="3762480" y="2936796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자신이 원한다면 매번 술래가 가능하도록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사각형: 둥근 모서리 13"/>
          <p:cNvSpPr/>
          <p:nvPr/>
        </p:nvSpPr>
        <p:spPr>
          <a:xfrm>
            <a:off x="3762480" y="3941730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사람을 기다리며 죽은 후에도 게임을 즐길 수 있도록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13"/>
          <p:cNvSpPr/>
          <p:nvPr/>
        </p:nvSpPr>
        <p:spPr>
          <a:xfrm>
            <a:off x="3762480" y="4946664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다양한 처치 동선으로 추리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전략적인 면모가 강조되도록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기획 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(2) </a:t>
            </a:r>
            <a:r>
              <a:rPr lang="ko-KR" altLang="en-US" sz="2000" dirty="0" smtClean="0"/>
              <a:t>기획 방향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548500" y="193186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불필요한 기능 제거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548500" y="2936796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목적에 집중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548500" y="394173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뉴비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친화적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548500" y="4946664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리소스 최소화</a:t>
            </a:r>
          </a:p>
        </p:txBody>
      </p:sp>
      <p:sp>
        <p:nvSpPr>
          <p:cNvPr id="23" name="사각형: 둥근 모서리 13"/>
          <p:cNvSpPr/>
          <p:nvPr/>
        </p:nvSpPr>
        <p:spPr>
          <a:xfrm>
            <a:off x="3762480" y="1931862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플레이에 큰 지장이 없다면 기능 최소화하여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13"/>
          <p:cNvSpPr/>
          <p:nvPr/>
        </p:nvSpPr>
        <p:spPr>
          <a:xfrm>
            <a:off x="3762480" y="2936796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플레이를 하면서 추리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전략에 보다 집중하여 게임을 즐길 수 있도록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사각형: 둥근 모서리 13"/>
          <p:cNvSpPr/>
          <p:nvPr/>
        </p:nvSpPr>
        <p:spPr>
          <a:xfrm>
            <a:off x="3762480" y="3941730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 플레이하는 유저도 금방 익숙해 질 수 있도록 도움을 주는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UI, UX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13"/>
          <p:cNvSpPr/>
          <p:nvPr/>
        </p:nvSpPr>
        <p:spPr>
          <a:xfrm>
            <a:off x="3762480" y="4946664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플레이 목적에 걸맞지 않은 리소스는 최소화하여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6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플레이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>
                <a:solidFill>
                  <a:prstClr val="black"/>
                </a:solidFill>
              </a:rPr>
              <a:t>(1) </a:t>
            </a:r>
            <a:r>
              <a:rPr lang="ko-KR" altLang="en-US" sz="2000" dirty="0" smtClean="0">
                <a:solidFill>
                  <a:prstClr val="black"/>
                </a:solidFill>
              </a:rPr>
              <a:t>게임 요약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548500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것은 자신의 선택이다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13"/>
          <p:cNvSpPr/>
          <p:nvPr/>
        </p:nvSpPr>
        <p:spPr>
          <a:xfrm>
            <a:off x="908500" y="2897267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전에 직업을 선택할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3"/>
          <p:cNvSpPr/>
          <p:nvPr/>
        </p:nvSpPr>
        <p:spPr>
          <a:xfrm>
            <a:off x="908500" y="3844711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범인과 생존자가 정해진 </a:t>
            </a:r>
            <a:r>
              <a:rPr lang="ko-KR" altLang="en-US" sz="16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게임이 아니다</a:t>
            </a:r>
            <a:r>
              <a:rPr lang="en-US" altLang="ko-KR" sz="16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        </a:t>
            </a:r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누구나 </a:t>
            </a:r>
            <a:r>
              <a:rPr lang="ko-KR" altLang="en-US" sz="16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술래가 될 수 있고 도망자가 될 수 있다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3"/>
          <p:cNvSpPr/>
          <p:nvPr/>
        </p:nvSpPr>
        <p:spPr>
          <a:xfrm>
            <a:off x="908500" y="4792155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플레이어를 처치할 방법을 자신이 선택할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152595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파밍을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해야한다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6512595" y="2897267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플레이어를 죽일 무기를 만들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6512595" y="3844711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범인을 찾을 도구를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 수 있다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6512595" y="4792155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 자신을 보호할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장비를 만들 수 있다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99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게임 플레이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>
                <a:solidFill>
                  <a:prstClr val="black"/>
                </a:solidFill>
              </a:rPr>
              <a:t>(2) </a:t>
            </a:r>
            <a:r>
              <a:rPr lang="ko-KR" altLang="en-US" sz="2000" dirty="0" smtClean="0">
                <a:solidFill>
                  <a:prstClr val="black"/>
                </a:solidFill>
              </a:rPr>
              <a:t>시간 흐름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1665892" y="1334333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직업 선택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7052594" y="1281698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상자를 열고 아이템을 획득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5555" t="45732" r="19762"/>
          <a:stretch/>
        </p:blipFill>
        <p:spPr>
          <a:xfrm>
            <a:off x="7535207" y="2029575"/>
            <a:ext cx="2634774" cy="180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6237" t="45732" r="31634" b="29114"/>
          <a:stretch/>
        </p:blipFill>
        <p:spPr>
          <a:xfrm>
            <a:off x="8754701" y="2029575"/>
            <a:ext cx="715224" cy="834351"/>
          </a:xfrm>
          <a:prstGeom prst="rect">
            <a:avLst/>
          </a:prstGeom>
          <a:ln w="25400" cmpd="sng">
            <a:solidFill>
              <a:srgbClr val="FF0000"/>
            </a:solidFill>
          </a:ln>
        </p:spPr>
      </p:pic>
      <p:sp>
        <p:nvSpPr>
          <p:cNvPr id="18" name="사각형: 둥근 모서리 13"/>
          <p:cNvSpPr/>
          <p:nvPr/>
        </p:nvSpPr>
        <p:spPr>
          <a:xfrm>
            <a:off x="1519946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가능 아이템 제작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5555" t="45732" r="19762"/>
          <a:stretch/>
        </p:blipFill>
        <p:spPr>
          <a:xfrm>
            <a:off x="2002559" y="4738912"/>
            <a:ext cx="2634774" cy="180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3622" t="57351" r="19949" b="11534"/>
          <a:stretch/>
        </p:blipFill>
        <p:spPr>
          <a:xfrm>
            <a:off x="3657598" y="5124261"/>
            <a:ext cx="968721" cy="1032096"/>
          </a:xfrm>
          <a:prstGeom prst="rect">
            <a:avLst/>
          </a:prstGeom>
          <a:ln w="25400" cmpd="sng">
            <a:solidFill>
              <a:srgbClr val="FF0000"/>
            </a:solidFill>
          </a:ln>
        </p:spPr>
      </p:pic>
      <p:pic>
        <p:nvPicPr>
          <p:cNvPr id="4100" name="Picture 4" descr="요즘 애들 다 한다는 우주판 마피아 '어몽 어스' : ZUM 허브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94" y="4738912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13"/>
          <p:cNvSpPr/>
          <p:nvPr/>
        </p:nvSpPr>
        <p:spPr>
          <a:xfrm>
            <a:off x="7052594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범인은 생존자를 처치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6057063" y="2544802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07027" y="5254138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6057062" y="5254139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https://t1.daumcdn.net/cfile/tistory/991B97445A64C1F9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2050996"/>
            <a:ext cx="284969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746067" y="37978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마피아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42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직업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49971" y="37978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 플레이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49971" y="65389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처치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6309" y="65389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그림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5 - 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 플레이 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7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8457</TotalTime>
  <Words>2223</Words>
  <Application>Microsoft Office PowerPoint</Application>
  <PresentationFormat>와이드스크린</PresentationFormat>
  <Paragraphs>560</Paragraphs>
  <Slides>44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배찌체</vt:lpstr>
      <vt:lpstr>배달의민족 연성</vt:lpstr>
      <vt:lpstr>Arial</vt:lpstr>
      <vt:lpstr>배달의민족 주아</vt:lpstr>
      <vt:lpstr>맑은 고딕</vt:lpstr>
      <vt:lpstr>Office 테마</vt:lpstr>
      <vt:lpstr>PowerPoint 프레젠테이션</vt:lpstr>
      <vt:lpstr>I N D E X</vt:lpstr>
      <vt:lpstr>1. 게임 개요 (1) 유사 게임</vt:lpstr>
      <vt:lpstr>1. 게임 개요 (2) 게임 사양 및 개요</vt:lpstr>
      <vt:lpstr>1. 게임 개요 (3) 스토리</vt:lpstr>
      <vt:lpstr>2. 기획 개요 (1) 게임 방향</vt:lpstr>
      <vt:lpstr>2. 기획 개요 (2) 기획 방향</vt:lpstr>
      <vt:lpstr>3. 게임 플레이 (1) 게임 요약</vt:lpstr>
      <vt:lpstr>3. 게임 플레이 (2) 시간 흐름</vt:lpstr>
      <vt:lpstr>3. 게임 플레이 (2) 시간 흐름</vt:lpstr>
      <vt:lpstr>4. 플레이어 처치 (1) 처치 종류</vt:lpstr>
      <vt:lpstr>4. 플레이어 처치 (2) 처치 도구</vt:lpstr>
      <vt:lpstr>4. 플레이어 처치 (3) 도구 예시</vt:lpstr>
      <vt:lpstr>4. 플레이어 처치 (4) 예외 상황</vt:lpstr>
      <vt:lpstr>5. 플레이어 직업 (1) 직업 종류</vt:lpstr>
      <vt:lpstr>5. 플레이어 직업 (2) 처치 보조형 직업</vt:lpstr>
      <vt:lpstr>5. 플레이어 직업 (3) 추리 보조형 직업</vt:lpstr>
      <vt:lpstr>5. 플레이어 직업 (4) 생존 보조형 직업</vt:lpstr>
      <vt:lpstr>6. 캐릭터 (1) 기본 캐릭터</vt:lpstr>
      <vt:lpstr>7. 범죄자 (1) 문제점</vt:lpstr>
      <vt:lpstr>7. 범죄자 (2) 개요</vt:lpstr>
      <vt:lpstr>7. 범죄자 (3) 범죄자 캐릭터</vt:lpstr>
      <vt:lpstr>8. 원혼 (1) 원혼 캐릭터</vt:lpstr>
      <vt:lpstr>9. UI (1) 인게임 UI</vt:lpstr>
      <vt:lpstr>9. UI (2) 시간</vt:lpstr>
      <vt:lpstr>9. UI (3) 미니맵</vt:lpstr>
      <vt:lpstr>9. UI (4) HP, SP</vt:lpstr>
      <vt:lpstr>9. UI (5) 제작 목표</vt:lpstr>
      <vt:lpstr>9. UI (6) 시야</vt:lpstr>
      <vt:lpstr>9. UI (7) 직업</vt:lpstr>
      <vt:lpstr>9. UI (8) 장착 아이템</vt:lpstr>
      <vt:lpstr>9. UI (9) 보유 아이템</vt:lpstr>
      <vt:lpstr>9. UI (10) 상호작용</vt:lpstr>
      <vt:lpstr>9. UI (10) 사운드</vt:lpstr>
      <vt:lpstr>10. 기획 계획 (1) 기획 계획</vt:lpstr>
      <vt:lpstr>11. 후기 및 코멘트</vt:lpstr>
      <vt:lpstr>12. 참조 문헌</vt:lpstr>
      <vt:lpstr>12. 참조 문헌</vt:lpstr>
      <vt:lpstr>12. 살기 (1) 개요</vt:lpstr>
      <vt:lpstr>10. 투표 (1) 개요</vt:lpstr>
      <vt:lpstr>9. 맵 구성 (2) 숙소</vt:lpstr>
      <vt:lpstr>9. 맵 구성 (3) 제작소</vt:lpstr>
      <vt:lpstr>9. 맵 구성 (4) 로비</vt:lpstr>
      <vt:lpstr>11. 아이템 (1) 개요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1076</cp:revision>
  <dcterms:created xsi:type="dcterms:W3CDTF">2020-09-21T00:19:03Z</dcterms:created>
  <dcterms:modified xsi:type="dcterms:W3CDTF">2021-06-29T11:08:55Z</dcterms:modified>
</cp:coreProperties>
</file>